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8"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3030202020304" pitchFamily="34" charset="0"/>
      <p:regular r:id="rId18"/>
    </p:embeddedFont>
    <p:embeddedFont>
      <p:font typeface="Gadugi" panose="020B050204020402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00" autoAdjust="0"/>
    <p:restoredTop sz="73171" autoAdjust="0"/>
  </p:normalViewPr>
  <p:slideViewPr>
    <p:cSldViewPr>
      <p:cViewPr varScale="1">
        <p:scale>
          <a:sx n="61" d="100"/>
          <a:sy n="61" d="100"/>
        </p:scale>
        <p:origin x="56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 it:</a:t>
            </a:r>
          </a:p>
          <a:p>
            <a:pPr lvl="0"/>
            <a:endParaRPr lang="en-US" dirty="0"/>
          </a:p>
          <a:p>
            <a:pPr lvl="0"/>
            <a:r>
              <a:rPr lang="en-US" dirty="0"/>
              <a:t>We took on this responsibility and, as requested, identified the top five most popular categories, but we also went a step further.</a:t>
            </a:r>
          </a:p>
          <a:p>
            <a:pPr lvl="0"/>
            <a:endParaRPr lang="en-US" dirty="0"/>
          </a:p>
          <a:p>
            <a:pPr lvl="0"/>
            <a:r>
              <a:rPr lang="en-US" dirty="0"/>
              <a:t>- We discovered that the two most popular categories are animals and science, indicating that consumers prefer "real-life" and "factual" information.</a:t>
            </a:r>
          </a:p>
          <a:p>
            <a:pPr lvl="0"/>
            <a:endParaRPr lang="en-US" dirty="0"/>
          </a:p>
          <a:p>
            <a:pPr lvl="0"/>
            <a:r>
              <a:rPr lang="en-US" dirty="0"/>
              <a:t>- We also discovered that food was a recurring topic in popular material, with healthy eating being the most well-liked food category. This might be a clue of the sorts of users your platform is attracting, and you could utilize this knowledge to increase engagement even further. For instance, you might create a campaign with content centered on this particular field or collaborate with companies that encourage healthy eating to promote content.</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Agenda for today will be as follows:</a:t>
            </a:r>
          </a:p>
          <a:p>
            <a:pPr lvl="0"/>
            <a:endParaRPr lang="en-US" dirty="0"/>
          </a:p>
          <a:p>
            <a:pPr lvl="0"/>
            <a:r>
              <a:rPr lang="en-US" dirty="0"/>
              <a:t>1. To provide a high-level understanding of the business challenge we're handling and the specific needs, we shall </a:t>
            </a:r>
            <a:r>
              <a:rPr lang="en-US" dirty="0" err="1"/>
              <a:t>summarise</a:t>
            </a:r>
            <a:r>
              <a:rPr lang="en-US" dirty="0"/>
              <a:t> the project as a whole.</a:t>
            </a:r>
          </a:p>
          <a:p>
            <a:pPr lvl="0"/>
            <a:endParaRPr lang="en-US" dirty="0"/>
          </a:p>
          <a:p>
            <a:pPr lvl="0"/>
            <a:r>
              <a:rPr lang="en-US" dirty="0"/>
              <a:t>2. We will get into the specific problem that the Data Analytics team has been concentrating on and provide some explanation for why this is such a significant issue.</a:t>
            </a:r>
          </a:p>
          <a:p>
            <a:pPr lvl="0"/>
            <a:endParaRPr lang="en-US" dirty="0"/>
          </a:p>
          <a:p>
            <a:pPr lvl="0"/>
            <a:r>
              <a:rPr lang="en-US" dirty="0"/>
              <a:t>3. After outlining the issue, I'll discuss the team in charge of handling it from our perspective.</a:t>
            </a:r>
          </a:p>
          <a:p>
            <a:pPr lvl="0"/>
            <a:endParaRPr lang="en-US" dirty="0"/>
          </a:p>
          <a:p>
            <a:pPr lvl="0"/>
            <a:r>
              <a:rPr lang="en-US" dirty="0"/>
              <a:t>4. To give you an in-depth knowledge of how we approach tasks of this kind, I will next go through the high-level procedure that we used to finish this work.</a:t>
            </a:r>
          </a:p>
          <a:p>
            <a:pPr lvl="0"/>
            <a:endParaRPr lang="en-US" dirty="0"/>
          </a:p>
          <a:p>
            <a:pPr lvl="0"/>
            <a:r>
              <a:rPr lang="en-US" dirty="0"/>
              <a:t>5. To wrap up, I'll go through the most important findings and offer them as a collection of learnings and visualizations from our investigation.</a:t>
            </a:r>
          </a:p>
          <a:p>
            <a:pPr lvl="0"/>
            <a:endParaRPr lang="en-US" dirty="0"/>
          </a:p>
          <a:p>
            <a:pPr lvl="0"/>
            <a:r>
              <a:rPr lang="en-US" dirty="0"/>
              <a:t>I'll conclude up and leave the discussion open for any questions.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In terms of experience, Accenture has a significant data analytics practice, however we had a team of 3 employees who were mostly responsible for this work. </a:t>
            </a:r>
          </a:p>
          <a:p>
            <a:pPr lvl="0"/>
            <a:endParaRPr lang="en-US" dirty="0"/>
          </a:p>
          <a:p>
            <a:pPr lvl="0"/>
            <a:r>
              <a:rPr lang="en-US" dirty="0"/>
              <a:t>Our chief technical architect, Andrew Fleming, provided invaluable guidance to the team in order to deliver high-quality analyses.</a:t>
            </a:r>
          </a:p>
          <a:p>
            <a:pPr lvl="0"/>
            <a:endParaRPr lang="en-US" dirty="0"/>
          </a:p>
          <a:p>
            <a:pPr lvl="0"/>
            <a:r>
              <a:rPr lang="en-US" dirty="0"/>
              <a:t>Senior data specialist Marcus </a:t>
            </a:r>
            <a:r>
              <a:rPr lang="en-US" dirty="0" err="1"/>
              <a:t>Rompton</a:t>
            </a:r>
            <a:r>
              <a:rPr lang="en-US" dirty="0"/>
              <a:t> took an active role in the data engineering part of this project and has worked with some of the largest companies in the world to solve their data difficulties.</a:t>
            </a:r>
          </a:p>
          <a:p>
            <a:pPr lvl="0"/>
            <a:endParaRPr lang="en-US" dirty="0"/>
          </a:p>
          <a:p>
            <a:pPr lvl="0"/>
            <a:r>
              <a:rPr lang="en-US" dirty="0"/>
              <a:t>Last but not least, it was up to me, </a:t>
            </a:r>
            <a:r>
              <a:rPr lang="en-US" dirty="0" err="1"/>
              <a:t>Amey</a:t>
            </a:r>
            <a:r>
              <a:rPr lang="en-US" dirty="0"/>
              <a:t> Desai, to take the leadership's direction, produce excellent insights from the raw information, and then transform those insights into decision-making for the company.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However, we went at it in five phases:</a:t>
            </a:r>
          </a:p>
          <a:p>
            <a:pPr lvl="0"/>
            <a:endParaRPr lang="en-US" dirty="0"/>
          </a:p>
          <a:p>
            <a:pPr lvl="0"/>
            <a:r>
              <a:rPr lang="en-US" dirty="0"/>
              <a:t>1. Data understanding:-  An in-depth understanding of the data is essential for every data effort to succeed. Therefore, we made an effort to understand your business's data model and domain.</a:t>
            </a:r>
          </a:p>
          <a:p>
            <a:pPr lvl="0"/>
            <a:endParaRPr lang="en-US" dirty="0"/>
          </a:p>
          <a:p>
            <a:pPr lvl="0"/>
            <a:r>
              <a:rPr lang="en-US" dirty="0"/>
              <a:t>2. Data cleaning:– after researching your company, we cleaned the datasets that were already there and evaluated what the best dataset for the problem would be.</a:t>
            </a:r>
          </a:p>
          <a:p>
            <a:pPr lvl="0"/>
            <a:endParaRPr lang="en-US" dirty="0"/>
          </a:p>
          <a:p>
            <a:pPr lvl="0"/>
            <a:r>
              <a:rPr lang="en-US" dirty="0"/>
              <a:t>3. Data modeling - After making sure the data was clean and sufficient for analysis, we had to process and model it to create a dataset that could respond to the queries raised by the company and deliver the desired outcomes.</a:t>
            </a:r>
          </a:p>
          <a:p>
            <a:pPr lvl="0"/>
            <a:endParaRPr lang="en-US" dirty="0"/>
          </a:p>
          <a:p>
            <a:pPr lvl="0"/>
            <a:r>
              <a:rPr lang="en-US" dirty="0"/>
              <a:t>4. Data analysis - We used our new dataset and our analytical knowledge to derive insights from it and to create visualizations that would help explain our findings.</a:t>
            </a:r>
          </a:p>
          <a:p>
            <a:pPr lvl="0"/>
            <a:endParaRPr lang="en-US" dirty="0"/>
          </a:p>
          <a:p>
            <a:pPr lvl="0"/>
            <a:r>
              <a:rPr lang="en-US" dirty="0"/>
              <a:t>5. Uncover Insights:- Finally, we made suggestions for the following actions and used these insights to make business decisions.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Our analysis of your data revealed that your sample dataset had posts in a total of 16 different categories. Food, culture, and sport are included in this.</a:t>
            </a:r>
          </a:p>
          <a:p>
            <a:pPr lvl="0"/>
            <a:endParaRPr lang="en-US" dirty="0"/>
          </a:p>
          <a:p>
            <a:pPr lvl="0"/>
            <a:r>
              <a:rPr lang="en-US" dirty="0"/>
              <a:t>Additionally, there was a score of 75K Highest posts from the animal category! It's clear that people love animals.</a:t>
            </a:r>
          </a:p>
          <a:p>
            <a:pPr lvl="0"/>
            <a:endParaRPr lang="en-US" dirty="0"/>
          </a:p>
          <a:p>
            <a:pPr lvl="0"/>
            <a:r>
              <a:rPr lang="en-US" dirty="0"/>
              <a:t>Additionally, January was the month in which people posted the most often. This fits with seasonal tendencies among social media users who feel the urge to reconnect with friends following significant calendar events like Christmas.</a:t>
            </a:r>
          </a:p>
          <a:p>
            <a:pPr lvl="0"/>
            <a:endParaRPr lang="en-US" dirty="0"/>
          </a:p>
          <a:p>
            <a:pPr lvl="0"/>
            <a:r>
              <a:rPr lang="en-US" dirty="0"/>
              <a:t>The primary question, though, is: Which were the top 5 most popular posts categories?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According to our study, the top 5 most popular post categories were, in descending order, animals, science, healthy eating, technology, and food.</a:t>
            </a:r>
          </a:p>
          <a:p>
            <a:pPr lvl="0"/>
            <a:endParaRPr lang="en-US" dirty="0"/>
          </a:p>
          <a:p>
            <a:pPr lvl="0"/>
            <a:r>
              <a:rPr lang="en-US" dirty="0"/>
              <a:t>The overall popularity score for animals was about 74965. Food is an extremely compelling content area, as seen by the inclusion of both food and healthy eating in the top 5. Your user base may be skewed towards healthy eaters and those who are concerned about their health since healthy eating scores just a little bit higher than food.  </a:t>
            </a:r>
          </a:p>
          <a:p>
            <a:pPr lvl="0"/>
            <a:endParaRPr lang="en-US" dirty="0"/>
          </a:p>
          <a:p>
            <a:pPr lvl="0"/>
            <a:r>
              <a:rPr lang="en-US" dirty="0"/>
              <a:t>It's also interesting to watch how science and technology have advanced. This may indicate that individuals prefer reading articles with facts and little pieces of information they may learn from.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This figure additionally displays the popularity divide between the top 5 categories in percentage terms. The percentage of each category varies just a little, but the 1.1% difference between the first- and second-most popular categories—animals and science—is the biggest.</a:t>
            </a:r>
          </a:p>
          <a:p>
            <a:pPr lvl="0"/>
            <a:endParaRPr lang="en-US" dirty="0"/>
          </a:p>
          <a:p>
            <a:pPr lvl="0"/>
            <a:r>
              <a:rPr lang="en-US" dirty="0"/>
              <a:t>In terms of business, this would indicate that the most popular category, animals, is starting to lag behind the others and might even continue to gain popularity. It will be crucial for you to make sure that any algorithms used to control the material on the platform offer a proper balance to the content categories in order to avoid a situation where one content category takes in the entire platform.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587936" y="3304643"/>
            <a:ext cx="6829605" cy="2846933"/>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a:cs typeface="Arial" panose="020B0604020202020204" pitchFamily="34" charset="0"/>
              </a:rPr>
              <a:t>Data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967107"/>
            <a:ext cx="5686327" cy="1906011"/>
            <a:chOff x="-11813" y="-47625"/>
            <a:chExt cx="7581769" cy="1542472"/>
          </a:xfrm>
        </p:grpSpPr>
        <p:sp>
          <p:nvSpPr>
            <p:cNvPr id="21" name="TextBox 12">
              <a:extLst>
                <a:ext uri="{FF2B5EF4-FFF2-40B4-BE49-F238E27FC236}">
                  <a16:creationId xmlns:a16="http://schemas.microsoft.com/office/drawing/2014/main" id="{19A1BE45-8301-44C6-A0D0-F8FDA800622F}"/>
                </a:ext>
              </a:extLst>
            </p:cNvPr>
            <p:cNvSpPr txBox="1"/>
            <p:nvPr/>
          </p:nvSpPr>
          <p:spPr>
            <a:xfrm>
              <a:off x="-11813" y="391971"/>
              <a:ext cx="7569956" cy="1102876"/>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66709"/>
            </a:xfrm>
            <a:prstGeom prst="rect">
              <a:avLst/>
            </a:prstGeom>
          </p:spPr>
          <p:txBody>
            <a:bodyPr lIns="0" tIns="0" rIns="0" bIns="0" rtlCol="0" anchor="t">
              <a:spAutoFit/>
            </a:bodyPr>
            <a:lstStyle/>
            <a:p>
              <a:pPr>
                <a:lnSpc>
                  <a:spcPts val="2940"/>
                </a:lnSpc>
              </a:pPr>
              <a:r>
                <a:rPr lang="en-US" sz="2100" spc="-21" dirty="0">
                  <a:solidFill>
                    <a:srgbClr val="000000"/>
                  </a:solidFill>
                  <a:latin typeface="Graphik Regular" panose="020B0503030202060203" pitchFamily="34" charset="0"/>
                </a:rPr>
                <a:t>ANALYSIS</a:t>
              </a: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86327" cy="2032092"/>
            <a:chOff x="0" y="-47625"/>
            <a:chExt cx="7581769" cy="2709457"/>
          </a:xfrm>
        </p:grpSpPr>
        <p:sp>
          <p:nvSpPr>
            <p:cNvPr id="24" name="TextBox 15">
              <a:extLst>
                <a:ext uri="{FF2B5EF4-FFF2-40B4-BE49-F238E27FC236}">
                  <a16:creationId xmlns:a16="http://schemas.microsoft.com/office/drawing/2014/main" id="{3A90234A-916B-4C29-ACF1-11F97E8C2563}"/>
                </a:ext>
              </a:extLst>
            </p:cNvPr>
            <p:cNvSpPr txBox="1"/>
            <p:nvPr/>
          </p:nvSpPr>
          <p:spPr>
            <a:xfrm>
              <a:off x="11813" y="383087"/>
              <a:ext cx="7569956" cy="2278745"/>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p>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7" name="TextBox 26">
            <a:extLst>
              <a:ext uri="{FF2B5EF4-FFF2-40B4-BE49-F238E27FC236}">
                <a16:creationId xmlns:a16="http://schemas.microsoft.com/office/drawing/2014/main" id="{B9E9F657-C51A-C8FA-56C7-82BE339E6411}"/>
              </a:ext>
            </a:extLst>
          </p:cNvPr>
          <p:cNvSpPr txBox="1"/>
          <p:nvPr/>
        </p:nvSpPr>
        <p:spPr>
          <a:xfrm>
            <a:off x="11589488" y="3466214"/>
            <a:ext cx="1440712" cy="646331"/>
          </a:xfrm>
          <a:prstGeom prst="rect">
            <a:avLst/>
          </a:prstGeom>
          <a:noFill/>
        </p:spPr>
        <p:txBody>
          <a:bodyPr wrap="square" rtlCol="0">
            <a:spAutoFit/>
          </a:bodyPr>
          <a:lstStyle/>
          <a:p>
            <a:r>
              <a:rPr lang="en-US" sz="1800" spc="-21" dirty="0">
                <a:latin typeface="Gadugi" panose="020B0502040204020203" pitchFamily="34" charset="0"/>
                <a:ea typeface="Gadugi" panose="020B0502040204020203" pitchFamily="34" charset="0"/>
              </a:rPr>
              <a:t>INSIGHT</a:t>
            </a:r>
          </a:p>
          <a:p>
            <a:endParaRPr lang="en-US" dirty="0"/>
          </a:p>
        </p:txBody>
      </p:sp>
      <p:sp>
        <p:nvSpPr>
          <p:cNvPr id="28" name="TextBox 27">
            <a:extLst>
              <a:ext uri="{FF2B5EF4-FFF2-40B4-BE49-F238E27FC236}">
                <a16:creationId xmlns:a16="http://schemas.microsoft.com/office/drawing/2014/main" id="{611E279D-E801-6CA1-DA2D-7F53D31AA7AD}"/>
              </a:ext>
            </a:extLst>
          </p:cNvPr>
          <p:cNvSpPr txBox="1"/>
          <p:nvPr/>
        </p:nvSpPr>
        <p:spPr>
          <a:xfrm>
            <a:off x="11581833" y="4055949"/>
            <a:ext cx="6546112" cy="1754326"/>
          </a:xfrm>
          <a:prstGeom prst="rect">
            <a:avLst/>
          </a:prstGeom>
          <a:noFill/>
        </p:spPr>
        <p:txBody>
          <a:bodyPr wrap="square" rtlCol="0">
            <a:spAutoFit/>
          </a:bodyPr>
          <a:lstStyle/>
          <a:p>
            <a:r>
              <a:rPr lang="en-US" sz="1800" spc="-19" dirty="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a:p>
            <a:endParaRPr lang="en-US" dirty="0"/>
          </a:p>
        </p:txBody>
      </p:sp>
      <p:sp>
        <p:nvSpPr>
          <p:cNvPr id="29" name="TextBox 28">
            <a:extLst>
              <a:ext uri="{FF2B5EF4-FFF2-40B4-BE49-F238E27FC236}">
                <a16:creationId xmlns:a16="http://schemas.microsoft.com/office/drawing/2014/main" id="{52C7CC17-4EF3-7738-2730-60018AD86B20}"/>
              </a:ext>
            </a:extLst>
          </p:cNvPr>
          <p:cNvSpPr txBox="1"/>
          <p:nvPr/>
        </p:nvSpPr>
        <p:spPr>
          <a:xfrm>
            <a:off x="11581833" y="6603692"/>
            <a:ext cx="1385444" cy="423514"/>
          </a:xfrm>
          <a:prstGeom prst="rect">
            <a:avLst/>
          </a:prstGeom>
          <a:noFill/>
        </p:spPr>
        <p:txBody>
          <a:bodyPr wrap="none" rtlCol="0">
            <a:spAutoFit/>
          </a:bodyPr>
          <a:lstStyle/>
          <a:p>
            <a:pPr>
              <a:lnSpc>
                <a:spcPts val="2940"/>
              </a:lnSpc>
            </a:pPr>
            <a:r>
              <a:rPr lang="en-US" sz="1800" spc="-21" dirty="0">
                <a:latin typeface="Gadugi" panose="020B0502040204020203" pitchFamily="34" charset="0"/>
                <a:ea typeface="Gadugi" panose="020B0502040204020203" pitchFamily="34" charset="0"/>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8763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DDD63B28-C77F-FF2E-D3E7-5492E35ACD7C}"/>
              </a:ext>
            </a:extLst>
          </p:cNvPr>
          <p:cNvSpPr txBox="1"/>
          <p:nvPr/>
        </p:nvSpPr>
        <p:spPr>
          <a:xfrm>
            <a:off x="8985144" y="3440293"/>
            <a:ext cx="6271598" cy="3831818"/>
          </a:xfrm>
          <a:prstGeom prst="rect">
            <a:avLst/>
          </a:prstGeom>
          <a:noFill/>
        </p:spPr>
        <p:txBody>
          <a:bodyPr wrap="square" rtlCol="0">
            <a:spAutoFit/>
          </a:bodyPr>
          <a:lstStyle/>
          <a:p>
            <a:pPr>
              <a:lnSpc>
                <a:spcPts val="2660"/>
              </a:lnSpc>
            </a:pPr>
            <a:r>
              <a:rPr lang="en-US" sz="2800" spc="-19" dirty="0">
                <a:latin typeface="Graphik Regular" panose="020B0503030202060203"/>
                <a:ea typeface="Gadugi" panose="020B0502040204020203" pitchFamily="34" charset="0"/>
              </a:rPr>
              <a:t>Social Buzz is a fast growing technology unicorn that need to adapt quickly to it's global scale. Accenture has begun a 3 month POC focusing on these tasks:</a:t>
            </a:r>
          </a:p>
          <a:p>
            <a:pPr>
              <a:lnSpc>
                <a:spcPts val="2660"/>
              </a:lnSpc>
            </a:pPr>
            <a:endParaRPr lang="en-US" sz="2800" spc="-19" dirty="0">
              <a:latin typeface="Graphik Regular" panose="020B0503030202060203"/>
              <a:ea typeface="Gadugi" panose="020B0502040204020203" pitchFamily="34" charset="0"/>
            </a:endParaRPr>
          </a:p>
          <a:p>
            <a:pPr marL="410211" lvl="1" indent="-205106">
              <a:lnSpc>
                <a:spcPts val="2660"/>
              </a:lnSpc>
              <a:buFont typeface="Arial"/>
              <a:buChar char="•"/>
            </a:pPr>
            <a:r>
              <a:rPr lang="en-US" sz="2800" spc="-19" dirty="0">
                <a:latin typeface="Graphik Regular" panose="020B0503030202060203"/>
                <a:ea typeface="Gadugi" panose="020B0502040204020203" pitchFamily="34" charset="0"/>
              </a:rPr>
              <a:t>An audit of Social Buzz's big data practice</a:t>
            </a:r>
          </a:p>
          <a:p>
            <a:pPr marL="410211" lvl="1" indent="-205106">
              <a:lnSpc>
                <a:spcPts val="2660"/>
              </a:lnSpc>
              <a:buFont typeface="Arial"/>
              <a:buChar char="•"/>
            </a:pPr>
            <a:r>
              <a:rPr lang="en-US" sz="2800" spc="-19" dirty="0">
                <a:latin typeface="Graphik Regular" panose="020B0503030202060203"/>
                <a:ea typeface="Gadugi" panose="020B0502040204020203" pitchFamily="34" charset="0"/>
              </a:rPr>
              <a:t>Recommendations for a successful IPO</a:t>
            </a:r>
          </a:p>
          <a:p>
            <a:pPr marL="410210" lvl="1" indent="-205105">
              <a:lnSpc>
                <a:spcPts val="2660"/>
              </a:lnSpc>
              <a:buFont typeface="Arial"/>
              <a:buChar char="•"/>
            </a:pPr>
            <a:r>
              <a:rPr lang="en-US" sz="2800" spc="-19" dirty="0">
                <a:latin typeface="Graphik Regular" panose="020B0503030202060203"/>
                <a:ea typeface="Gadugi" panose="020B0502040204020203" pitchFamily="34" charset="0"/>
              </a:rPr>
              <a:t>Analysis to find Social Buzz's top 5 most popular categories of content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457200" y="0"/>
            <a:ext cx="104216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0A16DD15-9B6B-F855-8DC6-A942233C160A}"/>
              </a:ext>
            </a:extLst>
          </p:cNvPr>
          <p:cNvSpPr txBox="1"/>
          <p:nvPr/>
        </p:nvSpPr>
        <p:spPr>
          <a:xfrm>
            <a:off x="2590574" y="5002636"/>
            <a:ext cx="6858226" cy="5170646"/>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chemeClr val="bg1"/>
                </a:solidFill>
                <a:effectLst/>
                <a:latin typeface="Graphik Regular" panose="020B0503030202060203"/>
                <a:cs typeface="Arial" panose="020B0604020202020204" pitchFamily="34" charset="0"/>
              </a:rPr>
              <a:t>The client has reached a massive scale within recent years and does not have the resources internally to handle it.</a:t>
            </a:r>
          </a:p>
          <a:p>
            <a:pPr marL="342900" indent="-342900">
              <a:buFont typeface="Arial" panose="020B0604020202020204" pitchFamily="34" charset="0"/>
              <a:buChar char="•"/>
            </a:pPr>
            <a:r>
              <a:rPr lang="en-US" sz="2400" b="0" i="0" dirty="0">
                <a:solidFill>
                  <a:schemeClr val="bg1"/>
                </a:solidFill>
                <a:effectLst/>
                <a:latin typeface="Graphik Regular" panose="020B0503030202060203"/>
                <a:cs typeface="Arial" panose="020B0604020202020204" pitchFamily="34" charset="0"/>
              </a:rPr>
              <a:t>Social Buzz receives over 100000 posts per day which amounts 36,</a:t>
            </a:r>
            <a:r>
              <a:rPr lang="en-US" sz="2400" dirty="0">
                <a:solidFill>
                  <a:schemeClr val="bg1"/>
                </a:solidFill>
                <a:latin typeface="Graphik Regular" panose="020B0503030202060203"/>
                <a:cs typeface="Arial" panose="020B0604020202020204" pitchFamily="34" charset="0"/>
              </a:rPr>
              <a:t>500,000 posts every year, of which this all unstructured data making it very hard to make a sense.</a:t>
            </a:r>
            <a:endParaRPr lang="en-US" sz="2400" b="0" i="0" dirty="0">
              <a:solidFill>
                <a:schemeClr val="bg1"/>
              </a:solidFill>
              <a:effectLst/>
              <a:latin typeface="Graphik Regular" panose="020B0503030202060203"/>
              <a:cs typeface="Arial" panose="020B0604020202020204" pitchFamily="34" charset="0"/>
            </a:endParaRPr>
          </a:p>
          <a:p>
            <a:pPr marL="342900" indent="-342900">
              <a:buFont typeface="Arial" panose="020B0604020202020204" pitchFamily="34" charset="0"/>
              <a:buChar char="•"/>
            </a:pPr>
            <a:r>
              <a:rPr lang="en-US" sz="2400" b="0" i="0" dirty="0">
                <a:solidFill>
                  <a:schemeClr val="bg1"/>
                </a:solidFill>
                <a:effectLst/>
                <a:latin typeface="Graphik Regular" panose="020B0503030202060203"/>
                <a:cs typeface="Arial" panose="020B0604020202020204" pitchFamily="34" charset="0"/>
              </a:rPr>
              <a:t>Identify the requirements that need to be delivered for this project.</a:t>
            </a:r>
          </a:p>
          <a:p>
            <a:pPr>
              <a:buFont typeface="Arial" panose="020B0604020202020204" pitchFamily="34" charset="0"/>
              <a:buChar char="•"/>
            </a:pPr>
            <a:r>
              <a:rPr lang="en-US" sz="2400" b="0" i="0" dirty="0">
                <a:solidFill>
                  <a:schemeClr val="bg1"/>
                </a:solidFill>
                <a:effectLst/>
                <a:latin typeface="Graphik Regular" panose="020B0503030202060203"/>
                <a:cs typeface="Arial" panose="020B0604020202020204" pitchFamily="34" charset="0"/>
              </a:rPr>
              <a:t>   Merging of sample data set tables</a:t>
            </a:r>
          </a:p>
          <a:p>
            <a:pPr marL="342900" indent="-342900">
              <a:buFont typeface="Arial" panose="020B0604020202020204" pitchFamily="34" charset="0"/>
              <a:buChar char="•"/>
            </a:pPr>
            <a:r>
              <a:rPr lang="en-US" sz="2400" b="0" i="0" dirty="0">
                <a:solidFill>
                  <a:schemeClr val="bg1"/>
                </a:solidFill>
                <a:effectLst/>
                <a:latin typeface="Graphik Regular" panose="020B0503030202060203"/>
                <a:cs typeface="Arial" panose="020B0604020202020204" pitchFamily="34" charset="0"/>
              </a:rPr>
              <a:t>An analysis of their content categories that   highlights the top 5 categories with the largest aggregate popularity</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C25D2E8F-F598-9C71-C053-DEED5289BB70}"/>
              </a:ext>
            </a:extLst>
          </p:cNvPr>
          <p:cNvSpPr txBox="1"/>
          <p:nvPr/>
        </p:nvSpPr>
        <p:spPr>
          <a:xfrm>
            <a:off x="14307796" y="1559960"/>
            <a:ext cx="3501856" cy="1477328"/>
          </a:xfrm>
          <a:prstGeom prst="rect">
            <a:avLst/>
          </a:prstGeom>
          <a:noFill/>
        </p:spPr>
        <p:txBody>
          <a:bodyPr wrap="none" rtlCol="0">
            <a:spAutoFit/>
          </a:bodyPr>
          <a:lstStyle/>
          <a:p>
            <a:r>
              <a:rPr lang="en-IN" sz="2400" b="1" dirty="0">
                <a:latin typeface="Graphik Regular" panose="020B0503030202060203"/>
                <a:cs typeface="Arial" panose="020B0604020202020204" pitchFamily="34" charset="0"/>
              </a:rPr>
              <a:t>Andrew Fleming </a:t>
            </a:r>
          </a:p>
          <a:p>
            <a:endParaRPr lang="en-IN" sz="2400" b="1" dirty="0">
              <a:latin typeface="Graphik Regular" panose="020B0503030202060203"/>
              <a:cs typeface="Arial" panose="020B0604020202020204" pitchFamily="34" charset="0"/>
            </a:endParaRPr>
          </a:p>
          <a:p>
            <a:r>
              <a:rPr lang="en-IN" sz="2400" dirty="0">
                <a:latin typeface="Graphik Regular" panose="020B0503030202060203"/>
                <a:cs typeface="Arial" panose="020B0604020202020204" pitchFamily="34" charset="0"/>
              </a:rPr>
              <a:t>Chief</a:t>
            </a:r>
            <a:r>
              <a:rPr lang="en-IN" sz="2400" b="1" dirty="0">
                <a:latin typeface="Graphik Regular" panose="020B0503030202060203"/>
                <a:cs typeface="Arial" panose="020B0604020202020204" pitchFamily="34" charset="0"/>
              </a:rPr>
              <a:t> </a:t>
            </a:r>
            <a:r>
              <a:rPr lang="en-IN" sz="2400" dirty="0">
                <a:latin typeface="Graphik Regular" panose="020B0503030202060203"/>
                <a:cs typeface="Arial" panose="020B0604020202020204" pitchFamily="34" charset="0"/>
              </a:rPr>
              <a:t>Technology Architect</a:t>
            </a:r>
          </a:p>
          <a:p>
            <a:endParaRPr lang="en-US" dirty="0"/>
          </a:p>
        </p:txBody>
      </p:sp>
      <p:sp>
        <p:nvSpPr>
          <p:cNvPr id="33" name="TextBox 32">
            <a:extLst>
              <a:ext uri="{FF2B5EF4-FFF2-40B4-BE49-F238E27FC236}">
                <a16:creationId xmlns:a16="http://schemas.microsoft.com/office/drawing/2014/main" id="{AE6D30D8-C77A-8F3D-A5CD-B83D5310E52D}"/>
              </a:ext>
            </a:extLst>
          </p:cNvPr>
          <p:cNvSpPr txBox="1"/>
          <p:nvPr/>
        </p:nvSpPr>
        <p:spPr>
          <a:xfrm>
            <a:off x="14307796" y="4647827"/>
            <a:ext cx="2733603" cy="1477328"/>
          </a:xfrm>
          <a:prstGeom prst="rect">
            <a:avLst/>
          </a:prstGeom>
          <a:noFill/>
        </p:spPr>
        <p:txBody>
          <a:bodyPr wrap="square" rtlCol="0">
            <a:spAutoFit/>
          </a:bodyPr>
          <a:lstStyle/>
          <a:p>
            <a:r>
              <a:rPr lang="en-IN" sz="2400" b="1" dirty="0">
                <a:latin typeface="Graphik Regular" panose="020B0503030202060203"/>
                <a:cs typeface="Arial" panose="020B0604020202020204" pitchFamily="34" charset="0"/>
              </a:rPr>
              <a:t>Marcus </a:t>
            </a:r>
            <a:r>
              <a:rPr lang="en-IN" sz="2400" b="1" dirty="0" err="1">
                <a:latin typeface="Graphik Regular" panose="020B0503030202060203"/>
                <a:cs typeface="Arial" panose="020B0604020202020204" pitchFamily="34" charset="0"/>
              </a:rPr>
              <a:t>Rompton</a:t>
            </a:r>
            <a:endParaRPr lang="en-IN" sz="2400" b="1" dirty="0">
              <a:latin typeface="Graphik Regular" panose="020B0503030202060203"/>
              <a:cs typeface="Arial" panose="020B0604020202020204" pitchFamily="34" charset="0"/>
            </a:endParaRPr>
          </a:p>
          <a:p>
            <a:endParaRPr lang="en-IN" sz="2400" b="1" dirty="0">
              <a:latin typeface="Graphik Regular" panose="020B0503030202060203"/>
              <a:cs typeface="Arial" panose="020B0604020202020204" pitchFamily="34" charset="0"/>
            </a:endParaRPr>
          </a:p>
          <a:p>
            <a:r>
              <a:rPr lang="en-IN" sz="2400" dirty="0">
                <a:latin typeface="Graphik Regular" panose="020B0503030202060203"/>
                <a:cs typeface="Arial" panose="020B0604020202020204" pitchFamily="34" charset="0"/>
              </a:rPr>
              <a:t>Senior Principal</a:t>
            </a:r>
          </a:p>
          <a:p>
            <a:endParaRPr lang="en-US" dirty="0"/>
          </a:p>
        </p:txBody>
      </p:sp>
      <p:sp>
        <p:nvSpPr>
          <p:cNvPr id="34" name="TextBox 33">
            <a:extLst>
              <a:ext uri="{FF2B5EF4-FFF2-40B4-BE49-F238E27FC236}">
                <a16:creationId xmlns:a16="http://schemas.microsoft.com/office/drawing/2014/main" id="{E2BDD2D2-18FC-88CF-1CFA-7B11342F4DCE}"/>
              </a:ext>
            </a:extLst>
          </p:cNvPr>
          <p:cNvSpPr txBox="1"/>
          <p:nvPr/>
        </p:nvSpPr>
        <p:spPr>
          <a:xfrm>
            <a:off x="14307796" y="7477067"/>
            <a:ext cx="2380004" cy="1477328"/>
          </a:xfrm>
          <a:prstGeom prst="rect">
            <a:avLst/>
          </a:prstGeom>
          <a:noFill/>
        </p:spPr>
        <p:txBody>
          <a:bodyPr wrap="square" rtlCol="0">
            <a:spAutoFit/>
          </a:bodyPr>
          <a:lstStyle/>
          <a:p>
            <a:r>
              <a:rPr lang="en-IN" sz="2400" b="1" dirty="0" err="1">
                <a:latin typeface="Graphik Regular" panose="020B0503030202060203"/>
                <a:cs typeface="Arial" panose="020B0604020202020204" pitchFamily="34" charset="0"/>
              </a:rPr>
              <a:t>Amey</a:t>
            </a:r>
            <a:r>
              <a:rPr lang="en-IN" sz="2400" b="1" dirty="0">
                <a:latin typeface="Graphik Regular" panose="020B0503030202060203"/>
                <a:cs typeface="Arial" panose="020B0604020202020204" pitchFamily="34" charset="0"/>
              </a:rPr>
              <a:t> Desai</a:t>
            </a:r>
          </a:p>
          <a:p>
            <a:endParaRPr lang="en-IN" sz="2400" b="1" dirty="0">
              <a:latin typeface="Graphik Regular" panose="020B0503030202060203"/>
              <a:cs typeface="Arial" panose="020B0604020202020204" pitchFamily="34" charset="0"/>
            </a:endParaRPr>
          </a:p>
          <a:p>
            <a:r>
              <a:rPr lang="en-IN" sz="2400" dirty="0">
                <a:latin typeface="Graphik Regular" panose="020B0503030202060203"/>
                <a:cs typeface="Arial" panose="020B0604020202020204" pitchFamily="34" charset="0"/>
              </a:rPr>
              <a:t>Data Analyst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3799759" y="1028700"/>
            <a:ext cx="3510604" cy="1231106"/>
          </a:xfrm>
          <a:prstGeom prst="rect">
            <a:avLst/>
          </a:prstGeom>
        </p:spPr>
        <p:txBody>
          <a:bodyPr wrap="square"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0CD2946E-58D1-CECF-915C-7B25CC8249E6}"/>
              </a:ext>
            </a:extLst>
          </p:cNvPr>
          <p:cNvSpPr txBox="1"/>
          <p:nvPr/>
        </p:nvSpPr>
        <p:spPr>
          <a:xfrm>
            <a:off x="3904362" y="1409457"/>
            <a:ext cx="3644602" cy="584775"/>
          </a:xfrm>
          <a:prstGeom prst="rect">
            <a:avLst/>
          </a:prstGeom>
          <a:noFill/>
        </p:spPr>
        <p:txBody>
          <a:bodyPr wrap="square" rtlCol="0">
            <a:spAutoFit/>
          </a:bodyPr>
          <a:lstStyle/>
          <a:p>
            <a:r>
              <a:rPr lang="en-IN" sz="3200" b="1" i="0" dirty="0">
                <a:solidFill>
                  <a:srgbClr val="FFFFFF"/>
                </a:solidFill>
                <a:effectLst/>
                <a:latin typeface="Graphik Regular" panose="020B0503030202060203"/>
                <a:cs typeface="Arial" panose="020B0604020202020204" pitchFamily="34" charset="0"/>
              </a:rPr>
              <a:t>Data Understanding</a:t>
            </a:r>
            <a:endParaRPr lang="en-IN" sz="3200" b="1" dirty="0">
              <a:latin typeface="Graphik Regular" panose="020B0503030202060203"/>
              <a:cs typeface="Arial" panose="020B0604020202020204" pitchFamily="34" charset="0"/>
            </a:endParaRPr>
          </a:p>
        </p:txBody>
      </p:sp>
      <p:sp>
        <p:nvSpPr>
          <p:cNvPr id="41" name="TextBox 40">
            <a:extLst>
              <a:ext uri="{FF2B5EF4-FFF2-40B4-BE49-F238E27FC236}">
                <a16:creationId xmlns:a16="http://schemas.microsoft.com/office/drawing/2014/main" id="{E0C170F8-296A-E421-0CA4-81875EAD7EEA}"/>
              </a:ext>
            </a:extLst>
          </p:cNvPr>
          <p:cNvSpPr txBox="1"/>
          <p:nvPr/>
        </p:nvSpPr>
        <p:spPr>
          <a:xfrm>
            <a:off x="5785939" y="2992383"/>
            <a:ext cx="3086362" cy="861774"/>
          </a:xfrm>
          <a:prstGeom prst="rect">
            <a:avLst/>
          </a:prstGeom>
          <a:noFill/>
        </p:spPr>
        <p:txBody>
          <a:bodyPr wrap="square" rtlCol="0">
            <a:spAutoFit/>
          </a:bodyPr>
          <a:lstStyle/>
          <a:p>
            <a:r>
              <a:rPr lang="en-IN" sz="3200" b="1" dirty="0">
                <a:solidFill>
                  <a:schemeClr val="bg1"/>
                </a:solidFill>
                <a:latin typeface="Graphik Regular" panose="020B0503030202060203"/>
                <a:cs typeface="Arial" panose="020B0604020202020204" pitchFamily="34" charset="0"/>
              </a:rPr>
              <a:t>Data Cleaning</a:t>
            </a:r>
          </a:p>
          <a:p>
            <a:endParaRPr lang="en-US" dirty="0"/>
          </a:p>
        </p:txBody>
      </p:sp>
      <p:sp>
        <p:nvSpPr>
          <p:cNvPr id="42" name="TextBox 41">
            <a:extLst>
              <a:ext uri="{FF2B5EF4-FFF2-40B4-BE49-F238E27FC236}">
                <a16:creationId xmlns:a16="http://schemas.microsoft.com/office/drawing/2014/main" id="{4C939AB7-7055-861B-F63D-A55D3D1FF717}"/>
              </a:ext>
            </a:extLst>
          </p:cNvPr>
          <p:cNvSpPr txBox="1"/>
          <p:nvPr/>
        </p:nvSpPr>
        <p:spPr>
          <a:xfrm>
            <a:off x="7617027" y="4636505"/>
            <a:ext cx="2890728" cy="861774"/>
          </a:xfrm>
          <a:prstGeom prst="rect">
            <a:avLst/>
          </a:prstGeom>
          <a:noFill/>
        </p:spPr>
        <p:txBody>
          <a:bodyPr wrap="none" rtlCol="0">
            <a:spAutoFit/>
          </a:bodyPr>
          <a:lstStyle/>
          <a:p>
            <a:r>
              <a:rPr lang="en-US" sz="3200" dirty="0">
                <a:latin typeface="Graphik Regular" panose="020B0503030202060203"/>
              </a:rPr>
              <a:t> </a:t>
            </a:r>
            <a:r>
              <a:rPr lang="en-IN" sz="3200" b="1" dirty="0">
                <a:solidFill>
                  <a:schemeClr val="bg1"/>
                </a:solidFill>
                <a:latin typeface="Graphik Regular" panose="020B0503030202060203"/>
                <a:cs typeface="Arial" panose="020B0604020202020204" pitchFamily="34" charset="0"/>
              </a:rPr>
              <a:t>Data Modelling</a:t>
            </a:r>
          </a:p>
          <a:p>
            <a:endParaRPr lang="en-US" dirty="0"/>
          </a:p>
        </p:txBody>
      </p:sp>
      <p:sp>
        <p:nvSpPr>
          <p:cNvPr id="43" name="TextBox 42">
            <a:extLst>
              <a:ext uri="{FF2B5EF4-FFF2-40B4-BE49-F238E27FC236}">
                <a16:creationId xmlns:a16="http://schemas.microsoft.com/office/drawing/2014/main" id="{AC5487EE-FD48-9A2F-A86B-04290FAA5BE8}"/>
              </a:ext>
            </a:extLst>
          </p:cNvPr>
          <p:cNvSpPr txBox="1"/>
          <p:nvPr/>
        </p:nvSpPr>
        <p:spPr>
          <a:xfrm>
            <a:off x="9485481" y="6271526"/>
            <a:ext cx="2464906" cy="861774"/>
          </a:xfrm>
          <a:prstGeom prst="rect">
            <a:avLst/>
          </a:prstGeom>
          <a:noFill/>
        </p:spPr>
        <p:txBody>
          <a:bodyPr wrap="none" rtlCol="0">
            <a:spAutoFit/>
          </a:bodyPr>
          <a:lstStyle/>
          <a:p>
            <a:r>
              <a:rPr lang="en-IN" sz="3200" b="1" dirty="0">
                <a:solidFill>
                  <a:schemeClr val="bg1"/>
                </a:solidFill>
                <a:latin typeface="Graphik Regular" panose="020B0503030202060203"/>
                <a:cs typeface="Arial" panose="020B0604020202020204" pitchFamily="34" charset="0"/>
              </a:rPr>
              <a:t>Data Analysis</a:t>
            </a:r>
          </a:p>
          <a:p>
            <a:endParaRPr lang="en-US" dirty="0"/>
          </a:p>
        </p:txBody>
      </p:sp>
      <p:sp>
        <p:nvSpPr>
          <p:cNvPr id="44" name="TextBox 43">
            <a:extLst>
              <a:ext uri="{FF2B5EF4-FFF2-40B4-BE49-F238E27FC236}">
                <a16:creationId xmlns:a16="http://schemas.microsoft.com/office/drawing/2014/main" id="{61AEC478-4914-B219-84B6-D3B139021892}"/>
              </a:ext>
            </a:extLst>
          </p:cNvPr>
          <p:cNvSpPr txBox="1"/>
          <p:nvPr/>
        </p:nvSpPr>
        <p:spPr>
          <a:xfrm>
            <a:off x="11273572" y="7987585"/>
            <a:ext cx="3006400" cy="861774"/>
          </a:xfrm>
          <a:prstGeom prst="rect">
            <a:avLst/>
          </a:prstGeom>
          <a:noFill/>
        </p:spPr>
        <p:txBody>
          <a:bodyPr wrap="none" rtlCol="0">
            <a:spAutoFit/>
          </a:bodyPr>
          <a:lstStyle/>
          <a:p>
            <a:r>
              <a:rPr lang="en-IN" sz="3200" b="1" dirty="0">
                <a:solidFill>
                  <a:schemeClr val="bg1"/>
                </a:solidFill>
                <a:latin typeface="Graphik Regular" panose="020B0503030202060203"/>
                <a:cs typeface="Arial" panose="020B0604020202020204" pitchFamily="34" charset="0"/>
              </a:rPr>
              <a:t>Uncover Insights</a:t>
            </a:r>
          </a:p>
          <a:p>
            <a:endParaRPr lang="en-US" dirty="0"/>
          </a:p>
        </p:txBody>
      </p:sp>
      <p:sp>
        <p:nvSpPr>
          <p:cNvPr id="46" name="Right Brace 45">
            <a:extLst>
              <a:ext uri="{FF2B5EF4-FFF2-40B4-BE49-F238E27FC236}">
                <a16:creationId xmlns:a16="http://schemas.microsoft.com/office/drawing/2014/main" id="{2E9B1BD1-BCA7-C0D4-4BA9-26D61C8EE3D4}"/>
              </a:ext>
            </a:extLst>
          </p:cNvPr>
          <p:cNvSpPr/>
          <p:nvPr/>
        </p:nvSpPr>
        <p:spPr>
          <a:xfrm>
            <a:off x="8834850" y="1249433"/>
            <a:ext cx="1422647" cy="250550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47" name="TextBox 46">
            <a:extLst>
              <a:ext uri="{FF2B5EF4-FFF2-40B4-BE49-F238E27FC236}">
                <a16:creationId xmlns:a16="http://schemas.microsoft.com/office/drawing/2014/main" id="{F6F6536F-F809-E513-10B9-0940F0E371BE}"/>
              </a:ext>
            </a:extLst>
          </p:cNvPr>
          <p:cNvSpPr txBox="1"/>
          <p:nvPr/>
        </p:nvSpPr>
        <p:spPr>
          <a:xfrm>
            <a:off x="10496623" y="2279605"/>
            <a:ext cx="2569451" cy="738664"/>
          </a:xfrm>
          <a:prstGeom prst="rect">
            <a:avLst/>
          </a:prstGeom>
          <a:noFill/>
        </p:spPr>
        <p:txBody>
          <a:bodyPr wrap="square" rtlCol="0">
            <a:spAutoFit/>
          </a:bodyPr>
          <a:lstStyle/>
          <a:p>
            <a:r>
              <a:rPr lang="en-IN" sz="2400" b="1" u="sng" dirty="0">
                <a:solidFill>
                  <a:schemeClr val="tx1"/>
                </a:solidFill>
                <a:latin typeface="Graphik Regular" panose="020B0503030202060203"/>
                <a:cs typeface="Arial" panose="020B0604020202020204" pitchFamily="34" charset="0"/>
              </a:rPr>
              <a:t>MICROSOFT EXCEL</a:t>
            </a:r>
          </a:p>
          <a:p>
            <a:endParaRPr lang="en-US" dirty="0"/>
          </a:p>
        </p:txBody>
      </p:sp>
      <p:sp>
        <p:nvSpPr>
          <p:cNvPr id="49" name="Right Brace 48">
            <a:extLst>
              <a:ext uri="{FF2B5EF4-FFF2-40B4-BE49-F238E27FC236}">
                <a16:creationId xmlns:a16="http://schemas.microsoft.com/office/drawing/2014/main" id="{9D5B635B-5940-111F-51BC-5D9B28BC1981}"/>
              </a:ext>
            </a:extLst>
          </p:cNvPr>
          <p:cNvSpPr/>
          <p:nvPr/>
        </p:nvSpPr>
        <p:spPr>
          <a:xfrm>
            <a:off x="13353946" y="4423538"/>
            <a:ext cx="2529044" cy="4526633"/>
          </a:xfrm>
          <a:prstGeom prst="rightBrace">
            <a:avLst/>
          </a:prstGeom>
          <a:noFill/>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0" name="TextBox 49">
            <a:extLst>
              <a:ext uri="{FF2B5EF4-FFF2-40B4-BE49-F238E27FC236}">
                <a16:creationId xmlns:a16="http://schemas.microsoft.com/office/drawing/2014/main" id="{E84B075C-A0A4-499C-1224-2B0082BCF46F}"/>
              </a:ext>
            </a:extLst>
          </p:cNvPr>
          <p:cNvSpPr txBox="1"/>
          <p:nvPr/>
        </p:nvSpPr>
        <p:spPr>
          <a:xfrm>
            <a:off x="16028241" y="6482161"/>
            <a:ext cx="1303434" cy="738664"/>
          </a:xfrm>
          <a:prstGeom prst="rect">
            <a:avLst/>
          </a:prstGeom>
          <a:noFill/>
        </p:spPr>
        <p:txBody>
          <a:bodyPr wrap="none" rtlCol="0">
            <a:spAutoFit/>
          </a:bodyPr>
          <a:lstStyle/>
          <a:p>
            <a:r>
              <a:rPr lang="en-IN" sz="2400" u="sng" dirty="0">
                <a:solidFill>
                  <a:schemeClr val="tx1"/>
                </a:solidFill>
                <a:effectLst>
                  <a:outerShdw blurRad="38100" dist="38100" dir="2700000" algn="tl">
                    <a:srgbClr val="000000">
                      <a:alpha val="43137"/>
                    </a:srgbClr>
                  </a:outerShdw>
                </a:effectLst>
                <a:latin typeface="Graphik Regular" panose="020B0503030202060203"/>
                <a:cs typeface="Arial" panose="020B0604020202020204" pitchFamily="34" charset="0"/>
              </a:rPr>
              <a:t>TABLEAU</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a:cs typeface="Arial" panose="020B06040202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582425"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0F51727C-2FBC-10DE-4BB3-13F0C0FB5EC1}"/>
              </a:ext>
            </a:extLst>
          </p:cNvPr>
          <p:cNvSpPr txBox="1"/>
          <p:nvPr/>
        </p:nvSpPr>
        <p:spPr>
          <a:xfrm>
            <a:off x="2057855" y="5160570"/>
            <a:ext cx="3142306" cy="1077218"/>
          </a:xfrm>
          <a:prstGeom prst="rect">
            <a:avLst/>
          </a:prstGeom>
          <a:noFill/>
        </p:spPr>
        <p:txBody>
          <a:bodyPr wrap="square">
            <a:spAutoFit/>
          </a:bodyPr>
          <a:lstStyle/>
          <a:p>
            <a:pPr algn="ctr"/>
            <a:r>
              <a:rPr lang="en-IN" sz="3200" b="1" i="0" dirty="0">
                <a:effectLst/>
                <a:latin typeface="Graphik Regular" panose="020B0503030202060203"/>
                <a:cs typeface="Arial" panose="020B0604020202020204" pitchFamily="34" charset="0"/>
              </a:rPr>
              <a:t>UNIQUE CATEGORIES</a:t>
            </a:r>
          </a:p>
        </p:txBody>
      </p:sp>
      <p:sp>
        <p:nvSpPr>
          <p:cNvPr id="16" name="TextBox 15">
            <a:extLst>
              <a:ext uri="{FF2B5EF4-FFF2-40B4-BE49-F238E27FC236}">
                <a16:creationId xmlns:a16="http://schemas.microsoft.com/office/drawing/2014/main" id="{FB1C4CAE-E349-B07A-DC9E-E1DE23569BB1}"/>
              </a:ext>
            </a:extLst>
          </p:cNvPr>
          <p:cNvSpPr txBox="1"/>
          <p:nvPr/>
        </p:nvSpPr>
        <p:spPr>
          <a:xfrm>
            <a:off x="2633831" y="3224857"/>
            <a:ext cx="1905001" cy="1569660"/>
          </a:xfrm>
          <a:prstGeom prst="rect">
            <a:avLst/>
          </a:prstGeom>
          <a:noFill/>
        </p:spPr>
        <p:txBody>
          <a:bodyPr wrap="square" rtlCol="0">
            <a:spAutoFit/>
          </a:bodyPr>
          <a:lstStyle/>
          <a:p>
            <a:pPr algn="ctr"/>
            <a:r>
              <a:rPr lang="en-IN" sz="9600" b="1" dirty="0">
                <a:latin typeface="Arial" panose="020B0604020202020204" pitchFamily="34" charset="0"/>
                <a:cs typeface="Arial" panose="020B0604020202020204" pitchFamily="34" charset="0"/>
              </a:rPr>
              <a:t>16</a:t>
            </a:r>
          </a:p>
        </p:txBody>
      </p:sp>
      <p:sp>
        <p:nvSpPr>
          <p:cNvPr id="19" name="TextBox 18">
            <a:extLst>
              <a:ext uri="{FF2B5EF4-FFF2-40B4-BE49-F238E27FC236}">
                <a16:creationId xmlns:a16="http://schemas.microsoft.com/office/drawing/2014/main" id="{703F3E3A-0DAC-C2B4-68A4-34AD5566E3F1}"/>
              </a:ext>
            </a:extLst>
          </p:cNvPr>
          <p:cNvSpPr txBox="1"/>
          <p:nvPr/>
        </p:nvSpPr>
        <p:spPr>
          <a:xfrm>
            <a:off x="7388790" y="5178875"/>
            <a:ext cx="3142306" cy="1077218"/>
          </a:xfrm>
          <a:prstGeom prst="rect">
            <a:avLst/>
          </a:prstGeom>
          <a:noFill/>
        </p:spPr>
        <p:txBody>
          <a:bodyPr wrap="square">
            <a:spAutoFit/>
          </a:bodyPr>
          <a:lstStyle/>
          <a:p>
            <a:pPr algn="ctr"/>
            <a:r>
              <a:rPr lang="en-IN" sz="3200" b="1" dirty="0">
                <a:latin typeface="Graphik Regular" panose="020B0503030202060203"/>
                <a:cs typeface="Arial" panose="020B0604020202020204" pitchFamily="34" charset="0"/>
              </a:rPr>
              <a:t>Category With Highest Score </a:t>
            </a:r>
            <a:endParaRPr lang="en-IN" sz="3200" b="1" i="0" dirty="0">
              <a:effectLst/>
              <a:latin typeface="Graphik Regular" panose="020B0503030202060203"/>
              <a:cs typeface="Arial" panose="020B0604020202020204" pitchFamily="34" charset="0"/>
            </a:endParaRPr>
          </a:p>
        </p:txBody>
      </p:sp>
      <p:sp>
        <p:nvSpPr>
          <p:cNvPr id="25" name="TextBox 24">
            <a:extLst>
              <a:ext uri="{FF2B5EF4-FFF2-40B4-BE49-F238E27FC236}">
                <a16:creationId xmlns:a16="http://schemas.microsoft.com/office/drawing/2014/main" id="{2F1D5BCF-D1F7-3AD9-0D2D-A6C768F04449}"/>
              </a:ext>
            </a:extLst>
          </p:cNvPr>
          <p:cNvSpPr txBox="1"/>
          <p:nvPr/>
        </p:nvSpPr>
        <p:spPr>
          <a:xfrm>
            <a:off x="13087839" y="5240430"/>
            <a:ext cx="2897658" cy="954107"/>
          </a:xfrm>
          <a:prstGeom prst="rect">
            <a:avLst/>
          </a:prstGeom>
          <a:noFill/>
        </p:spPr>
        <p:txBody>
          <a:bodyPr wrap="square">
            <a:spAutoFit/>
          </a:bodyPr>
          <a:lstStyle/>
          <a:p>
            <a:pPr algn="l"/>
            <a:r>
              <a:rPr lang="en-US" sz="2800" b="1" i="0" dirty="0">
                <a:effectLst/>
                <a:latin typeface="Graphik Regular" panose="020B0503030202060203"/>
                <a:cs typeface="Arial" panose="020B0604020202020204" pitchFamily="34" charset="0"/>
              </a:rPr>
              <a:t>MONTH WITH </a:t>
            </a:r>
          </a:p>
          <a:p>
            <a:pPr algn="l"/>
            <a:r>
              <a:rPr lang="en-US" sz="2800" b="1" i="0" dirty="0">
                <a:effectLst/>
                <a:latin typeface="Graphik Regular" panose="020B0503030202060203"/>
                <a:cs typeface="Arial" panose="020B0604020202020204" pitchFamily="34" charset="0"/>
              </a:rPr>
              <a:t>MOST POSTS</a:t>
            </a:r>
          </a:p>
        </p:txBody>
      </p:sp>
      <p:sp>
        <p:nvSpPr>
          <p:cNvPr id="28" name="TextBox 27">
            <a:extLst>
              <a:ext uri="{FF2B5EF4-FFF2-40B4-BE49-F238E27FC236}">
                <a16:creationId xmlns:a16="http://schemas.microsoft.com/office/drawing/2014/main" id="{C77108DA-B04A-EA00-7539-4CE92F032B1A}"/>
              </a:ext>
            </a:extLst>
          </p:cNvPr>
          <p:cNvSpPr txBox="1"/>
          <p:nvPr/>
        </p:nvSpPr>
        <p:spPr>
          <a:xfrm>
            <a:off x="7540698" y="4288919"/>
            <a:ext cx="2803904" cy="584775"/>
          </a:xfrm>
          <a:prstGeom prst="rect">
            <a:avLst/>
          </a:prstGeom>
          <a:noFill/>
        </p:spPr>
        <p:txBody>
          <a:bodyPr wrap="square" rtlCol="0">
            <a:spAutoFit/>
          </a:bodyPr>
          <a:lstStyle/>
          <a:p>
            <a:pPr algn="ctr"/>
            <a:r>
              <a:rPr lang="en-IN" sz="3200" b="1" dirty="0">
                <a:solidFill>
                  <a:schemeClr val="accent2">
                    <a:lumMod val="75000"/>
                  </a:schemeClr>
                </a:solidFill>
                <a:latin typeface="Arial" panose="020B0604020202020204" pitchFamily="34" charset="0"/>
                <a:cs typeface="Arial" panose="020B0604020202020204" pitchFamily="34" charset="0"/>
              </a:rPr>
              <a:t>(Animals)</a:t>
            </a:r>
          </a:p>
        </p:txBody>
      </p:sp>
      <p:sp>
        <p:nvSpPr>
          <p:cNvPr id="29" name="TextBox 28">
            <a:extLst>
              <a:ext uri="{FF2B5EF4-FFF2-40B4-BE49-F238E27FC236}">
                <a16:creationId xmlns:a16="http://schemas.microsoft.com/office/drawing/2014/main" id="{DE023F2E-B0F6-C703-6BF2-D32295295404}"/>
              </a:ext>
            </a:extLst>
          </p:cNvPr>
          <p:cNvSpPr txBox="1"/>
          <p:nvPr/>
        </p:nvSpPr>
        <p:spPr>
          <a:xfrm>
            <a:off x="7487948" y="3141967"/>
            <a:ext cx="2803904" cy="1323439"/>
          </a:xfrm>
          <a:prstGeom prst="rect">
            <a:avLst/>
          </a:prstGeom>
          <a:noFill/>
          <a:effectLst/>
        </p:spPr>
        <p:txBody>
          <a:bodyPr wrap="square" rtlCol="0">
            <a:spAutoFit/>
          </a:bodyPr>
          <a:lstStyle/>
          <a:p>
            <a:pPr algn="ctr"/>
            <a:r>
              <a:rPr lang="en-IN" sz="8000" b="1" dirty="0">
                <a:latin typeface="Arial" panose="020B0604020202020204" pitchFamily="34" charset="0"/>
                <a:cs typeface="Arial" panose="020B0604020202020204" pitchFamily="34" charset="0"/>
              </a:rPr>
              <a:t>75K</a:t>
            </a:r>
          </a:p>
        </p:txBody>
      </p:sp>
      <p:sp>
        <p:nvSpPr>
          <p:cNvPr id="30" name="TextBox 29">
            <a:extLst>
              <a:ext uri="{FF2B5EF4-FFF2-40B4-BE49-F238E27FC236}">
                <a16:creationId xmlns:a16="http://schemas.microsoft.com/office/drawing/2014/main" id="{8F6832DA-9CE2-563B-188A-2344CE8E3015}"/>
              </a:ext>
            </a:extLst>
          </p:cNvPr>
          <p:cNvSpPr txBox="1"/>
          <p:nvPr/>
        </p:nvSpPr>
        <p:spPr>
          <a:xfrm>
            <a:off x="12856836" y="3594432"/>
            <a:ext cx="2972219" cy="923330"/>
          </a:xfrm>
          <a:prstGeom prst="rect">
            <a:avLst/>
          </a:prstGeom>
          <a:noFill/>
        </p:spPr>
        <p:txBody>
          <a:bodyPr wrap="square" rtlCol="0">
            <a:spAutoFit/>
          </a:bodyPr>
          <a:lstStyle/>
          <a:p>
            <a:pPr algn="ctr"/>
            <a:r>
              <a:rPr lang="en-IN" sz="5400" b="1" dirty="0">
                <a:latin typeface="Graphik Regular" panose="020B0503030202060203"/>
                <a:cs typeface="Arial" panose="020B0604020202020204" pitchFamily="34" charset="0"/>
              </a:rPr>
              <a:t>January</a:t>
            </a:r>
          </a:p>
        </p:txBody>
      </p:sp>
      <p:sp>
        <p:nvSpPr>
          <p:cNvPr id="31" name="Rectangle 30">
            <a:extLst>
              <a:ext uri="{FF2B5EF4-FFF2-40B4-BE49-F238E27FC236}">
                <a16:creationId xmlns:a16="http://schemas.microsoft.com/office/drawing/2014/main" id="{AEC991B2-5C6A-A8E8-658A-933AE7871736}"/>
              </a:ext>
            </a:extLst>
          </p:cNvPr>
          <p:cNvSpPr/>
          <p:nvPr/>
        </p:nvSpPr>
        <p:spPr>
          <a:xfrm>
            <a:off x="1905000" y="3101822"/>
            <a:ext cx="3640403" cy="1815730"/>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D44281B6-9C30-30DD-D5B5-320D775505CE}"/>
              </a:ext>
            </a:extLst>
          </p:cNvPr>
          <p:cNvSpPr/>
          <p:nvPr/>
        </p:nvSpPr>
        <p:spPr>
          <a:xfrm>
            <a:off x="7388790" y="3238500"/>
            <a:ext cx="3142306" cy="1635194"/>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0E555C65-16C2-AD94-8B78-5041DBA799D7}"/>
              </a:ext>
            </a:extLst>
          </p:cNvPr>
          <p:cNvSpPr/>
          <p:nvPr/>
        </p:nvSpPr>
        <p:spPr>
          <a:xfrm>
            <a:off x="12670342" y="3238501"/>
            <a:ext cx="3142306" cy="1635194"/>
          </a:xfrm>
          <a:prstGeom prst="rect">
            <a:avLst/>
          </a:prstGeom>
          <a:noFill/>
          <a:effectLst>
            <a:outerShdw blurRad="50800" dist="38100" dir="5400000" algn="t"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38348"/>
    </mc:Choice>
    <mc:Fallback xmlns="">
      <p:transition spd="slow" advTm="3834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1051900" y="8601849"/>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3F5577D3-DA74-C62F-AF29-2AB2B6EBD3BC}"/>
              </a:ext>
            </a:extLst>
          </p:cNvPr>
          <p:cNvPicPr>
            <a:picLocks noChangeAspect="1"/>
          </p:cNvPicPr>
          <p:nvPr/>
        </p:nvPicPr>
        <p:blipFill>
          <a:blip r:embed="rId7"/>
          <a:srcRect/>
          <a:stretch>
            <a:fillRect/>
          </a:stretch>
        </p:blipFill>
        <p:spPr>
          <a:xfrm>
            <a:off x="4496752" y="1592190"/>
            <a:ext cx="10209847" cy="75760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5C08B0D1-8760-F983-2201-FB1C1D659A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0561" y="1177757"/>
            <a:ext cx="12613061" cy="8088351"/>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1322</Words>
  <Application>Microsoft Macintosh PowerPoint</Application>
  <PresentationFormat>Custom</PresentationFormat>
  <Paragraphs>137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Gadugi</vt:lpstr>
      <vt:lpstr>Calibri</vt:lpstr>
      <vt:lpstr>Clear Sans Regular Bold</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Office User</cp:lastModifiedBy>
  <cp:revision>11</cp:revision>
  <dcterms:created xsi:type="dcterms:W3CDTF">2006-08-16T00:00:00Z</dcterms:created>
  <dcterms:modified xsi:type="dcterms:W3CDTF">2023-09-21T16:28:48Z</dcterms:modified>
  <dc:identifier>DAEhDyfaYKE</dc:identifier>
</cp:coreProperties>
</file>